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94" r:id="rId4"/>
    <p:sldId id="405" r:id="rId5"/>
    <p:sldId id="327" r:id="rId6"/>
    <p:sldId id="369" r:id="rId7"/>
    <p:sldId id="391" r:id="rId8"/>
    <p:sldId id="392" r:id="rId9"/>
    <p:sldId id="395" r:id="rId10"/>
    <p:sldId id="423" r:id="rId11"/>
    <p:sldId id="393" r:id="rId12"/>
    <p:sldId id="387" r:id="rId13"/>
    <p:sldId id="424" r:id="rId14"/>
    <p:sldId id="410" r:id="rId15"/>
    <p:sldId id="412" r:id="rId16"/>
    <p:sldId id="421" r:id="rId17"/>
    <p:sldId id="403" r:id="rId18"/>
    <p:sldId id="404" r:id="rId19"/>
    <p:sldId id="417" r:id="rId20"/>
    <p:sldId id="418" r:id="rId21"/>
    <p:sldId id="420" r:id="rId22"/>
    <p:sldId id="422" r:id="rId23"/>
    <p:sldId id="407" r:id="rId24"/>
    <p:sldId id="375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Constas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D1"/>
    <a:srgbClr val="FFCC66"/>
    <a:srgbClr val="0000FF"/>
    <a:srgbClr val="FF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2" d="100"/>
          <a:sy n="52" d="100"/>
        </p:scale>
        <p:origin x="11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41636B4-DFBB-4579-87E4-73D3538E3E9C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BC406C3-CA54-4316-AFB6-5E89B4C9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C665CCB-CE20-4F1F-B650-A8F34D20A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26EE8-85B2-4215-A764-74E78421E13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90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02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9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51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AE877-DB32-4061-B78E-959DCD1E6FF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4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ADD13-36FA-40E1-B9FC-7C9B3A57DC54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4C94-2270-4F42-A057-B8D42A39592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87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30DF1-E824-4382-8C86-9CD36F310FA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42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36992-ACC4-4737-BF85-FB153A1DE1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698500"/>
            <a:ext cx="4657725" cy="34940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213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11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51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21DD-57B0-4395-B489-3D79D0630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B139-FDDE-4DAB-98A4-5F15D638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C30D-D17C-48BC-9DE4-97B907F76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59FF-E5C3-4DC4-8A22-25ABB704C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1705-98DD-453A-ADAE-5D75318EE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3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8848-29D6-47DF-8855-272165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8260D-1DA5-42AF-B210-CE4EC7001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8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9E27-D51E-48AA-909A-7A926BB1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CC883-AA76-4878-8E53-5362C85D6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6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1236-AEF5-4E60-89B1-1E1DB673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5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6E76-40FD-4E10-8A33-E513E1DA9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F6D8-50F5-4BF2-B358-03027185D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27A11-C706-48B8-A579-A9515EB4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B22CC-EAB0-4B22-925F-120906B8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A74F-CCCA-41EB-917F-0D44690CC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5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A511-779E-406E-8386-6AE2C2B0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6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4EC53-FAF7-428E-A2EB-5C5D406148C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86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7E77-FC1E-414F-A805-144B4AE2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7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A24A-3204-4F37-98FC-EAB39F1B4E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7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61A9-1AB0-4E79-BE2F-006C17922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0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77B3-28B1-4D36-8287-389437C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5141-40DF-4A56-A075-4F3190B8F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4DC6-25BE-4090-BC2E-BF2327C7D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34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DB5A-FEBA-4621-862F-76E8C366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5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BF1B-3E55-4454-839F-26546DBF7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8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347F-C2C4-4F36-BD15-629E6669C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5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D88-4037-41AF-9399-70168976A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2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44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8CCE-1014-4DE9-9D26-F9E80436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80B22-08DD-4173-AAD6-673A2FF8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9D5B7-372E-4AD8-A414-D61176DC7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014F-607A-446D-B801-EE2CBE834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2F69D-D9DE-42B9-831E-58DD5D313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08AA-0E6F-4F49-835B-CB38AEC53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51CD3-8714-4A69-872A-A147555B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DC61A1CE-CC07-43BB-9CB8-A26AFEE4B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3D73BD9-9BD7-4350-B6C2-DBE7BF3C6C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60B58D-B879-4B18-9C51-31017FB33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w7iht20nw&amp;feature=youtu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19100" y="228600"/>
            <a:ext cx="8305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Traps, Resilience and 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Coupled Human-Natural Systems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916" y="160020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Chris Barrett, Cornell University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February 22, 2017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Harvard University Center for the Environment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Ecological Systems in the Anthropocene Seminar Series</a:t>
            </a:r>
          </a:p>
          <a:p>
            <a:pPr algn="ctr"/>
            <a:endParaRPr lang="en-US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el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7374" y="990600"/>
            <a:ext cx="9182100" cy="1143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Those who maintain a herd remain mobile on a resilient landscape, while those who lose their herd collapse into destitution on a degrading local landscape.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Weather shocks cause 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1143000"/>
            <a:ext cx="7772400" cy="1160463"/>
          </a:xfrm>
          <a:prstGeom prst="rect">
            <a:avLst/>
          </a:prstGeom>
        </p:spPr>
        <p:txBody>
          <a:bodyPr/>
          <a:lstStyle/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Not surprisingly, herd dynamics differ markedly between good and poor rainfall states.</a:t>
            </a:r>
          </a:p>
          <a:p>
            <a:pPr marL="800100" lvl="0" indent="-4572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AutoNum type="arabicParenR"/>
              <a:defRPr/>
            </a:pPr>
            <a:endParaRPr lang="en-US" sz="2400" kern="0" dirty="0" smtClean="0"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852" y="1857093"/>
            <a:ext cx="3593148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57093"/>
            <a:ext cx="3798252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2578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Expected one year ahead herd dynamics with (A) poor rainfall  or (B) good/normal rainfall. Points reflect herder-specific observations based on randomly assigned initial herd sizes. The solid line reflects stable herd size. The dashed line depicts the nonparametric kernel regression. (Barrett &amp; Santos </a:t>
            </a:r>
            <a:r>
              <a:rPr lang="en-US" sz="2000" i="1" dirty="0" err="1" smtClean="0">
                <a:latin typeface="Georgia" pitchFamily="18" charset="0"/>
              </a:rPr>
              <a:t>Ecol</a:t>
            </a:r>
            <a:r>
              <a:rPr lang="en-US" sz="2000" i="1" dirty="0" smtClean="0">
                <a:latin typeface="Georgia" pitchFamily="18" charset="0"/>
              </a:rPr>
              <a:t> Econ </a:t>
            </a:r>
            <a:r>
              <a:rPr lang="en-US" sz="2000" dirty="0" smtClean="0">
                <a:latin typeface="Georgia" pitchFamily="18" charset="0"/>
              </a:rPr>
              <a:t>2014; Santos &amp; Barrett NBER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999089" y="63839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Increased Risk From Climate Change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05838" y="1143000"/>
            <a:ext cx="85571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US" sz="2400" dirty="0">
                <a:latin typeface="+mn-lt"/>
              </a:rPr>
              <a:t>Pastoralist systems adapted to climate </a:t>
            </a:r>
            <a:r>
              <a:rPr lang="en-US" sz="2400" dirty="0" smtClean="0">
                <a:latin typeface="+mn-lt"/>
              </a:rPr>
              <a:t>regime. But resilient to a shift </a:t>
            </a:r>
            <a:r>
              <a:rPr lang="en-US" sz="2400" dirty="0">
                <a:latin typeface="+mn-lt"/>
              </a:rPr>
              <a:t>in </a:t>
            </a:r>
            <a:r>
              <a:rPr lang="en-US" sz="2400" dirty="0" smtClean="0">
                <a:latin typeface="+mn-lt"/>
              </a:rPr>
              <a:t>climate? Many models predict </a:t>
            </a:r>
            <a:r>
              <a:rPr lang="en-US" sz="2400" dirty="0">
                <a:latin typeface="+mn-lt"/>
              </a:rPr>
              <a:t>increased rainfall </a:t>
            </a:r>
            <a:r>
              <a:rPr lang="en-US" sz="2400" dirty="0" smtClean="0">
                <a:latin typeface="+mn-lt"/>
              </a:rPr>
              <a:t>variability (i.e., increased </a:t>
            </a:r>
            <a:r>
              <a:rPr lang="en-US" sz="2400" dirty="0">
                <a:latin typeface="+mn-lt"/>
              </a:rPr>
              <a:t>risk of </a:t>
            </a:r>
            <a:r>
              <a:rPr lang="en-US" sz="2400" dirty="0" smtClean="0">
                <a:latin typeface="+mn-lt"/>
              </a:rPr>
              <a:t>drought).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51" y="2709813"/>
            <a:ext cx="4093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Herd dynamics differ </a:t>
            </a:r>
            <a:r>
              <a:rPr lang="en-US" sz="2400" dirty="0" smtClean="0">
                <a:latin typeface="+mn-lt"/>
              </a:rPr>
              <a:t>b/n </a:t>
            </a:r>
            <a:r>
              <a:rPr lang="en-US" sz="2400" dirty="0">
                <a:latin typeface="+mn-lt"/>
              </a:rPr>
              <a:t>good and poor rainfall </a:t>
            </a:r>
            <a:r>
              <a:rPr lang="en-US" sz="2400" dirty="0" smtClean="0">
                <a:latin typeface="+mn-lt"/>
              </a:rPr>
              <a:t>states, and so </a:t>
            </a:r>
            <a:r>
              <a:rPr lang="en-US" sz="2400" dirty="0">
                <a:latin typeface="+mn-lt"/>
              </a:rPr>
              <a:t>change with drought </a:t>
            </a:r>
            <a:r>
              <a:rPr lang="en-US" sz="2400" dirty="0" smtClean="0">
                <a:latin typeface="+mn-lt"/>
              </a:rPr>
              <a:t>(&lt;</a:t>
            </a:r>
            <a:r>
              <a:rPr lang="en-US" sz="2400" dirty="0">
                <a:latin typeface="+mn-lt"/>
              </a:rPr>
              <a:t>250 mm</a:t>
            </a:r>
            <a:r>
              <a:rPr lang="en-US" sz="2400" dirty="0" smtClean="0">
                <a:latin typeface="+mn-lt"/>
              </a:rPr>
              <a:t>/ year</a:t>
            </a:r>
            <a:r>
              <a:rPr lang="en-US" sz="2400" dirty="0">
                <a:latin typeface="+mn-lt"/>
              </a:rPr>
              <a:t>) risk. 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Key: In so. Ethiopia,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doubling drought risk would lead to system collapse in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expectation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in the absence of any change to prevailing herd dynamics.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105400" y="6326188"/>
            <a:ext cx="391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Source: Barrett and </a:t>
            </a:r>
            <a:r>
              <a:rPr lang="en-US" sz="1600" dirty="0" smtClean="0">
                <a:latin typeface="+mn-lt"/>
              </a:rPr>
              <a:t>Santos (</a:t>
            </a:r>
            <a:r>
              <a:rPr lang="en-US" sz="1600" i="1" dirty="0" err="1" smtClean="0">
                <a:latin typeface="+mn-lt"/>
              </a:rPr>
              <a:t>Ecol</a:t>
            </a:r>
            <a:r>
              <a:rPr lang="en-US" sz="1600" i="1" dirty="0" smtClean="0">
                <a:latin typeface="+mn-lt"/>
              </a:rPr>
              <a:t> Econ</a:t>
            </a:r>
            <a:r>
              <a:rPr lang="en-US" sz="1600" dirty="0" smtClean="0">
                <a:latin typeface="+mn-lt"/>
              </a:rPr>
              <a:t> 2014)</a:t>
            </a:r>
            <a:endParaRPr lang="en-US" sz="1600" dirty="0">
              <a:latin typeface="+mn-lt"/>
            </a:endParaRPr>
          </a:p>
        </p:txBody>
      </p:sp>
      <p:pic>
        <p:nvPicPr>
          <p:cNvPr id="1025" name="Picture 2" descr="CCHD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2849245"/>
            <a:ext cx="4814959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962400"/>
            <a:ext cx="8839200" cy="304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3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Commercial pilot in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2010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; worked in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2011, 2017 droughts</a:t>
            </a:r>
            <a:endParaRPr lang="en-US" sz="2400" dirty="0" smtClean="0">
              <a:latin typeface="Georgia" pitchFamily="18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Ethiopia and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nationwide in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Kenya (KLIP)</a:t>
            </a:r>
            <a:endParaRPr lang="en-US" sz="2400" dirty="0" smtClean="0">
              <a:latin typeface="Georgia" pitchFamily="18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Major, positive effects in both countries: 12-20x the marginal benefit/cost of cash transfer programs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8524" y="1102089"/>
            <a:ext cx="2746561" cy="26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13360" y="1601342"/>
            <a:ext cx="6096000" cy="2175031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5000" y="75704"/>
            <a:ext cx="3243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An Innovative Response: IBLI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29811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more information visit www.ilri.org/ibli/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45689"/>
            <a:ext cx="5180237" cy="3708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90" y="1452927"/>
            <a:ext cx="3645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There exists a positive correlation between </a:t>
            </a:r>
            <a:r>
              <a:rPr lang="en-US" sz="2400" dirty="0" err="1" smtClean="0">
                <a:latin typeface="Georgia" panose="02040502050405020303" pitchFamily="18" charset="0"/>
              </a:rPr>
              <a:t>GDPpc</a:t>
            </a:r>
            <a:r>
              <a:rPr lang="en-US" sz="2400" dirty="0" smtClean="0">
                <a:latin typeface="Georgia" panose="02040502050405020303" pitchFamily="18" charset="0"/>
              </a:rPr>
              <a:t> and annual soil nutrient fluxes.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Has productivity and nutrition consequences.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Mechanisms remain unclear.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(Barrett &amp; Bevis, </a:t>
            </a:r>
            <a:r>
              <a:rPr lang="en-US" sz="2400" i="1" dirty="0" smtClean="0">
                <a:latin typeface="Georgia" panose="02040502050405020303" pitchFamily="18" charset="0"/>
              </a:rPr>
              <a:t>Nature Geoscience </a:t>
            </a:r>
            <a:r>
              <a:rPr lang="en-US" sz="2400" dirty="0" smtClean="0">
                <a:latin typeface="Georgia" panose="02040502050405020303" pitchFamily="18" charset="0"/>
              </a:rPr>
              <a:t>2015)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9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50723" y="1029344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u="sng" dirty="0" smtClean="0">
                <a:latin typeface="Georgia" panose="02040502050405020303" pitchFamily="18" charset="0"/>
              </a:rPr>
              <a:t>Soils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degradation poverty </a:t>
            </a:r>
            <a:r>
              <a:rPr lang="en-US" altLang="en-US" sz="2400" b="1" i="1" u="sng" dirty="0" smtClean="0">
                <a:latin typeface="Georgia" panose="02040502050405020303" pitchFamily="18" charset="0"/>
              </a:rPr>
              <a:t>traps</a:t>
            </a:r>
            <a:endParaRPr lang="en-US" altLang="en-US" sz="2400" b="1" i="1" u="sng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Marginal returns to fertilizer application low on degraded soils; and poorest farmers cultivate the most degraded soils.  So the poor optimally don’t apply fertilizer, but stay poor.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Soil degradation also feeds a </a:t>
            </a:r>
            <a:r>
              <a:rPr lang="en-US" altLang="en-US" sz="2400" dirty="0" err="1">
                <a:latin typeface="Georgia" panose="02040502050405020303" pitchFamily="18" charset="0"/>
              </a:rPr>
              <a:t>striga</a:t>
            </a:r>
            <a:r>
              <a:rPr lang="en-US" altLang="en-US" sz="2400" dirty="0">
                <a:latin typeface="Georgia" panose="02040502050405020303" pitchFamily="18" charset="0"/>
              </a:rPr>
              <a:t> weed problem  ($7bn/</a:t>
            </a:r>
            <a:r>
              <a:rPr lang="en-US" altLang="en-US" sz="2400" dirty="0" err="1">
                <a:latin typeface="Georgia" panose="02040502050405020303" pitchFamily="18" charset="0"/>
              </a:rPr>
              <a:t>yr</a:t>
            </a:r>
            <a:r>
              <a:rPr lang="en-US" altLang="en-US" sz="2400" dirty="0">
                <a:latin typeface="Georgia" panose="02040502050405020303" pitchFamily="18" charset="0"/>
              </a:rPr>
              <a:t> in crop losses), mycotoxin contamination of &gt;25% of </a:t>
            </a:r>
            <a:r>
              <a:rPr lang="en-US" altLang="en-US" sz="2400" dirty="0" smtClean="0">
                <a:latin typeface="Georgia" panose="02040502050405020303" pitchFamily="18" charset="0"/>
              </a:rPr>
              <a:t>maize, </a:t>
            </a:r>
            <a:r>
              <a:rPr lang="en-US" altLang="en-US" sz="2400" dirty="0">
                <a:latin typeface="Georgia" panose="02040502050405020303" pitchFamily="18" charset="0"/>
              </a:rPr>
              <a:t>and serious micronutrient deficiencies (e.g., Fe, Zn, I, Se).</a:t>
            </a: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81000" y="3810000"/>
            <a:ext cx="3886200" cy="2662238"/>
            <a:chOff x="228865" y="2058430"/>
            <a:chExt cx="3886597" cy="2662388"/>
          </a:xfrm>
        </p:grpSpPr>
        <p:grpSp>
          <p:nvGrpSpPr>
            <p:cNvPr id="16396" name="Group 4"/>
            <p:cNvGrpSpPr>
              <a:grpSpLocks/>
            </p:cNvGrpSpPr>
            <p:nvPr/>
          </p:nvGrpSpPr>
          <p:grpSpPr bwMode="auto">
            <a:xfrm>
              <a:off x="228865" y="2058430"/>
              <a:ext cx="3886597" cy="2662388"/>
              <a:chOff x="1332" y="1735"/>
              <a:chExt cx="2256" cy="1564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1735"/>
                <a:ext cx="2256" cy="15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02" name="AutoShape 6"/>
              <p:cNvCxnSpPr>
                <a:cxnSpLocks noChangeShapeType="1"/>
              </p:cNvCxnSpPr>
              <p:nvPr/>
            </p:nvCxnSpPr>
            <p:spPr bwMode="auto">
              <a:xfrm>
                <a:off x="1597" y="2674"/>
                <a:ext cx="1946" cy="1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7" name="AutoShape 8"/>
            <p:cNvSpPr>
              <a:spLocks noChangeArrowheads="1"/>
            </p:cNvSpPr>
            <p:nvPr/>
          </p:nvSpPr>
          <p:spPr bwMode="auto">
            <a:xfrm>
              <a:off x="2895600" y="3123902"/>
              <a:ext cx="1066800" cy="457156"/>
            </a:xfrm>
            <a:prstGeom prst="wedgeRoundRectCallout">
              <a:avLst>
                <a:gd name="adj1" fmla="val -82759"/>
                <a:gd name="adj2" fmla="val 573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Cost of 1kg nitrogen</a:t>
              </a:r>
            </a:p>
          </p:txBody>
        </p:sp>
        <p:sp>
          <p:nvSpPr>
            <p:cNvPr id="16398" name="AutoShape 8"/>
            <p:cNvSpPr>
              <a:spLocks noChangeArrowheads="1"/>
            </p:cNvSpPr>
            <p:nvPr/>
          </p:nvSpPr>
          <p:spPr bwMode="auto">
            <a:xfrm>
              <a:off x="990943" y="2514859"/>
              <a:ext cx="1371600" cy="685837"/>
            </a:xfrm>
            <a:prstGeom prst="wedgeRoundRectCallout">
              <a:avLst>
                <a:gd name="adj1" fmla="val 48384"/>
                <a:gd name="adj2" fmla="val 647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Value of maize from 1 kg of nitrogen</a:t>
              </a:r>
            </a:p>
          </p:txBody>
        </p: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914400" y="2209589"/>
              <a:ext cx="2495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Above </a:t>
              </a:r>
              <a:r>
                <a:rPr lang="en-US" altLang="en-US" sz="1200"/>
                <a:t>red line: fertilizer profitable</a:t>
              </a:r>
            </a:p>
          </p:txBody>
        </p:sp>
        <p:sp>
          <p:nvSpPr>
            <p:cNvPr id="16400" name="TextBox 8"/>
            <p:cNvSpPr txBox="1">
              <a:spLocks noChangeArrowheads="1"/>
            </p:cNvSpPr>
            <p:nvPr/>
          </p:nvSpPr>
          <p:spPr bwMode="auto">
            <a:xfrm>
              <a:off x="1448190" y="4115946"/>
              <a:ext cx="2649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Below </a:t>
              </a:r>
              <a:r>
                <a:rPr lang="en-US" altLang="en-US" sz="1200"/>
                <a:t>red line: fertilizer unprofitable</a:t>
              </a:r>
            </a:p>
          </p:txBody>
        </p:sp>
      </p:grp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228600" y="65341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(</a:t>
            </a:r>
            <a:r>
              <a:rPr lang="en-US" altLang="en-US" dirty="0" err="1">
                <a:latin typeface="Georgia" panose="02040502050405020303" pitchFamily="18" charset="0"/>
              </a:rPr>
              <a:t>Marenya</a:t>
            </a:r>
            <a:r>
              <a:rPr lang="en-US" altLang="en-US" dirty="0">
                <a:latin typeface="Georgia" panose="02040502050405020303" pitchFamily="18" charset="0"/>
              </a:rPr>
              <a:t> and Barrett, </a:t>
            </a:r>
            <a:r>
              <a:rPr lang="en-US" altLang="en-US" i="1" dirty="0" smtClean="0">
                <a:latin typeface="Georgia" panose="02040502050405020303" pitchFamily="18" charset="0"/>
              </a:rPr>
              <a:t>AJAE </a:t>
            </a:r>
            <a:r>
              <a:rPr lang="en-US" altLang="en-US" dirty="0">
                <a:latin typeface="Georgia" panose="02040502050405020303" pitchFamily="18" charset="0"/>
              </a:rPr>
              <a:t>2009; Stephens et al., </a:t>
            </a:r>
            <a:r>
              <a:rPr lang="en-US" altLang="en-US" i="1" dirty="0">
                <a:latin typeface="Georgia" panose="02040502050405020303" pitchFamily="18" charset="0"/>
              </a:rPr>
              <a:t>Food Security </a:t>
            </a:r>
            <a:r>
              <a:rPr lang="en-US" altLang="en-US" dirty="0">
                <a:latin typeface="Georgia" panose="02040502050405020303" pitchFamily="18" charset="0"/>
              </a:rPr>
              <a:t>2012).</a:t>
            </a:r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343400" y="3810000"/>
            <a:ext cx="4343400" cy="2667000"/>
            <a:chOff x="762000" y="1295400"/>
            <a:chExt cx="7162800" cy="4953000"/>
          </a:xfrm>
        </p:grpSpPr>
        <p:pic>
          <p:nvPicPr>
            <p:cNvPr id="16394" name="Picture 3" descr="Fit Pl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7162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447911" y="3276600"/>
              <a:ext cx="6476889" cy="7665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6705600" y="5181600"/>
            <a:ext cx="1447800" cy="457200"/>
          </a:xfrm>
          <a:prstGeom prst="wedgeRoundRectCallout">
            <a:avLst>
              <a:gd name="adj1" fmla="val -82759"/>
              <a:gd name="adj2" fmla="val -10318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Kenyan rural poverty 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mbohoivoTanim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b="1" dirty="0" smtClean="0">
                <a:latin typeface="Georgia" panose="02040502050405020303" pitchFamily="18" charset="0"/>
              </a:rPr>
              <a:t>	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result is pockets of productive, seemingly sustainable agro-ecosystems punctuated by neighboring economic and ecological problems</a:t>
            </a:r>
            <a:endParaRPr lang="en-US" alt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14300" y="1020277"/>
            <a:ext cx="891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Stochastic Well-Being Dynamics</a:t>
            </a:r>
          </a:p>
          <a:p>
            <a:r>
              <a:rPr lang="en-US" sz="2400" dirty="0" smtClean="0">
                <a:latin typeface="Georgia" pitchFamily="18" charset="0"/>
              </a:rPr>
              <a:t>Consider the moment </a:t>
            </a:r>
            <a:r>
              <a:rPr lang="en-US" sz="2400" dirty="0">
                <a:latin typeface="Georgia" pitchFamily="18" charset="0"/>
              </a:rPr>
              <a:t>function for conditional </a:t>
            </a:r>
            <a:r>
              <a:rPr lang="en-US" sz="2400" dirty="0" smtClean="0">
                <a:latin typeface="Georgia" pitchFamily="18" charset="0"/>
              </a:rPr>
              <a:t>well-being: </a:t>
            </a:r>
          </a:p>
          <a:p>
            <a:endParaRPr lang="en-US" sz="2400" i="1" dirty="0" smtClean="0">
              <a:latin typeface="Georgia" pitchFamily="18" charset="0"/>
            </a:endParaRP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where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represents the 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moment</a:t>
            </a:r>
          </a:p>
          <a:p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is well-being at the beginning of period t</a:t>
            </a:r>
          </a:p>
          <a:p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baseline="-250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is an exogenous disturbance (scalar or vector) during period </a:t>
            </a:r>
            <a:r>
              <a:rPr lang="en-US" sz="2400" dirty="0">
                <a:latin typeface="Georgia" pitchFamily="18" charset="0"/>
              </a:rPr>
              <a:t>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These moment functions</a:t>
            </a:r>
            <a:r>
              <a:rPr lang="en-US" sz="2400" dirty="0">
                <a:latin typeface="Georgia" pitchFamily="18" charset="0"/>
              </a:rPr>
              <a:t> describe</a:t>
            </a:r>
            <a:r>
              <a:rPr lang="en-US" sz="2400" dirty="0" smtClean="0">
                <a:latin typeface="Georgia" pitchFamily="18" charset="0"/>
              </a:rPr>
              <a:t> quite generally, albeit </a:t>
            </a:r>
            <a:r>
              <a:rPr lang="en-US" sz="2400" dirty="0">
                <a:latin typeface="Georgia" pitchFamily="18" charset="0"/>
              </a:rPr>
              <a:t>in reduced </a:t>
            </a:r>
            <a:r>
              <a:rPr lang="en-US" sz="2400" dirty="0" smtClean="0">
                <a:latin typeface="Georgia" pitchFamily="18" charset="0"/>
              </a:rPr>
              <a:t>form, the stochastic conditional dynamics of well-being.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7"/>
          <a:stretch/>
        </p:blipFill>
        <p:spPr bwMode="auto">
          <a:xfrm>
            <a:off x="1524000" y="5175261"/>
            <a:ext cx="5633242" cy="16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 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47650" y="1600200"/>
            <a:ext cx="8743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Generalize to admit the role of the natural resource state, </a:t>
            </a:r>
            <a:r>
              <a:rPr lang="en-US" sz="2400" dirty="0" err="1" smtClean="0">
                <a:latin typeface="Georgia" pitchFamily="18" charset="0"/>
              </a:rPr>
              <a:t>R</a:t>
            </a:r>
            <a:r>
              <a:rPr lang="en-US" sz="2400" baseline="-25000" dirty="0" err="1" smtClean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recognize that parallel dynamics exist for the resource:</a:t>
            </a:r>
          </a:p>
          <a:p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t+s</a:t>
            </a:r>
            <a:r>
              <a:rPr lang="en-US" sz="2400" i="1" dirty="0">
                <a:latin typeface="Georgia" pitchFamily="18" charset="0"/>
              </a:rPr>
              <a:t> |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err="1">
                <a:latin typeface="Georgia" pitchFamily="18" charset="0"/>
              </a:rPr>
              <a:t>,W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Now feedback potentially arises between R and W </a:t>
            </a:r>
          </a:p>
          <a:p>
            <a:r>
              <a:rPr lang="en-US" sz="2400" dirty="0" smtClean="0">
                <a:latin typeface="Georgia" pitchFamily="18" charset="0"/>
              </a:rPr>
              <a:t>(e.g., range conditions depend on herd size/stocking rate, disease reproduction depends on household incomes) </a:t>
            </a:r>
          </a:p>
          <a:p>
            <a:r>
              <a:rPr lang="en-US" sz="2400" dirty="0" smtClean="0">
                <a:latin typeface="Georgia" pitchFamily="18" charset="0"/>
              </a:rPr>
              <a:t>Or at least correlation due to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 (e.g., climate).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the resilience of the underlying resource base becomes </a:t>
            </a:r>
            <a:r>
              <a:rPr lang="en-US" sz="2400" i="1" dirty="0" smtClean="0">
                <a:latin typeface="Georgia" pitchFamily="18" charset="0"/>
              </a:rPr>
              <a:t>instrumentally important </a:t>
            </a:r>
            <a:r>
              <a:rPr lang="en-US" sz="2400" dirty="0" smtClean="0">
                <a:latin typeface="Georgia" pitchFamily="18" charset="0"/>
              </a:rPr>
              <a:t>to resilience against chronic poverty.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096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Feedback between sub-systems can be crucial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810000" y="19050"/>
            <a:ext cx="5410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28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Estimating Resilience: </a:t>
                </a:r>
                <a:r>
                  <a:rPr lang="en-US" sz="2800" dirty="0" smtClean="0">
                    <a:latin typeface="Georgia" pitchFamily="18" charset="0"/>
                  </a:rPr>
                  <a:t> (</a:t>
                </a:r>
                <a:r>
                  <a:rPr lang="en-US" sz="2800" dirty="0" err="1" smtClean="0">
                    <a:latin typeface="Georgia" pitchFamily="18" charset="0"/>
                  </a:rPr>
                  <a:t>Cissé</a:t>
                </a:r>
                <a:r>
                  <a:rPr lang="en-US" sz="2800" dirty="0" smtClean="0">
                    <a:latin typeface="Georgia" pitchFamily="18" charset="0"/>
                  </a:rPr>
                  <a:t> &amp; Barrett 2016)</a:t>
                </a: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Estimate the moment functions: </a:t>
                </a:r>
                <a:r>
                  <a:rPr lang="en-US" sz="2400" i="1" dirty="0" err="1" smtClean="0">
                    <a:latin typeface="Georgia" pitchFamily="18" charset="0"/>
                  </a:rPr>
                  <a:t>m</a:t>
                </a:r>
                <a:r>
                  <a:rPr lang="en-US" sz="2400" i="1" baseline="30000" dirty="0" err="1" smtClean="0">
                    <a:latin typeface="Georgia" pitchFamily="18" charset="0"/>
                  </a:rPr>
                  <a:t>k</a:t>
                </a:r>
                <a:r>
                  <a:rPr lang="en-US" sz="2400" i="1" dirty="0" smtClean="0">
                    <a:latin typeface="Georgia" pitchFamily="18" charset="0"/>
                  </a:rPr>
                  <a:t>(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err="1" smtClean="0">
                    <a:latin typeface="Georgia" pitchFamily="18" charset="0"/>
                  </a:rPr>
                  <a:t>|X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t,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t-s</a:t>
                </a:r>
                <a:r>
                  <a:rPr lang="en-US" sz="2400" dirty="0" err="1" smtClean="0">
                    <a:latin typeface="Georgia" pitchFamily="18" charset="0"/>
                  </a:rPr>
                  <a:t>,</a:t>
                </a:r>
                <a:r>
                  <a:rPr lang="en-US" sz="2400" i="1" dirty="0" err="1" smtClean="0">
                    <a:latin typeface="Georgia" pitchFamily="18" charset="0"/>
                  </a:rPr>
                  <a:t>ε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smtClean="0">
                    <a:latin typeface="Georgia" pitchFamily="18" charset="0"/>
                  </a:rPr>
                  <a:t>)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Use estimated moments and a normative poverty line to estimate individual-and-period specific inverse </a:t>
                </a:r>
                <a:r>
                  <a:rPr lang="en-US" sz="2400" dirty="0" err="1" smtClean="0">
                    <a:latin typeface="Georgia" pitchFamily="18" charset="0"/>
                  </a:rPr>
                  <a:t>cdf</a:t>
                </a:r>
                <a:r>
                  <a:rPr lang="en-US" sz="2400" dirty="0" smtClean="0">
                    <a:latin typeface="Georgia" pitchFamily="18" charset="0"/>
                  </a:rPr>
                  <a:t>: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≥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400" i="1" dirty="0" smtClean="0"/>
                  <a:t> =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,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iii) Classify as resilient in period </a:t>
                </a:r>
                <a:r>
                  <a:rPr lang="en-US" sz="2400" dirty="0" err="1" smtClean="0">
                    <a:latin typeface="Georgia" pitchFamily="18" charset="0"/>
                  </a:rPr>
                  <a:t>t+s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en-US" sz="2400" dirty="0" err="1" smtClean="0">
                    <a:latin typeface="Georgia" pitchFamily="18" charset="0"/>
                  </a:rPr>
                  <a:t>iff</a:t>
                </a:r>
                <a:r>
                  <a:rPr lang="en-US" sz="2400" dirty="0" smtClean="0">
                    <a:latin typeface="Georgia" pitchFamily="18" charset="0"/>
                  </a:rPr>
                  <a:t> sufficient probability of adequate well-being relative to normative tolerance level: </a:t>
                </a:r>
                <a:endParaRPr lang="en-US" sz="2400" dirty="0">
                  <a:latin typeface="Georgia" pitchFamily="18" charset="0"/>
                </a:endParaRP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 </m:t>
                          </m:r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ba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</m:m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endParaRPr lang="en-US" sz="2400" dirty="0" smtClean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blipFill rotWithShape="0">
                <a:blip r:embed="rId3"/>
                <a:stretch>
                  <a:fillRect l="-1467" t="-981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/>
          <p:cNvSpPr txBox="1">
            <a:spLocks/>
          </p:cNvSpPr>
          <p:nvPr/>
        </p:nvSpPr>
        <p:spPr bwMode="auto">
          <a:xfrm>
            <a:off x="4419600" y="-7620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Estimating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5303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Reinforcing feedback:</a:t>
            </a: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Low productivity causes poverty.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causes hunger and natural resource degradation.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But hunger and degraded natural resources </a:t>
            </a:r>
            <a:r>
              <a:rPr lang="en-US" sz="2400" dirty="0" smtClean="0">
                <a:latin typeface="Georgia" pitchFamily="18" charset="0"/>
              </a:rPr>
              <a:t>can also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cause low </a:t>
            </a:r>
            <a:r>
              <a:rPr lang="en-US" sz="2400" dirty="0" smtClean="0">
                <a:latin typeface="Georgia" pitchFamily="18" charset="0"/>
              </a:rPr>
              <a:t>productivity.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Hence the vicious cycle of poverty traps, hunger and natural resources degradation. 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43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28600" y="1027113"/>
            <a:ext cx="8915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latin typeface="Georgia" panose="02040502050405020303" pitchFamily="18" charset="0"/>
              </a:rPr>
              <a:t>Poverty trap = 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“self-reinforcing </a:t>
            </a:r>
            <a:r>
              <a:rPr lang="en-US" altLang="en-US" sz="2200" b="1" dirty="0">
                <a:latin typeface="Georgia" panose="02040502050405020303" pitchFamily="18" charset="0"/>
              </a:rPr>
              <a:t>mechanism which causes poverty to persist” (</a:t>
            </a:r>
            <a:r>
              <a:rPr lang="en-US" altLang="en-US" sz="2200" b="1" dirty="0" err="1">
                <a:latin typeface="Georgia" panose="02040502050405020303" pitchFamily="18" charset="0"/>
              </a:rPr>
              <a:t>Azariadis</a:t>
            </a:r>
            <a:r>
              <a:rPr lang="en-US" altLang="en-US" sz="2200" b="1" dirty="0">
                <a:latin typeface="Georgia" panose="02040502050405020303" pitchFamily="18" charset="0"/>
              </a:rPr>
              <a:t> &amp; </a:t>
            </a:r>
            <a:r>
              <a:rPr lang="en-US" altLang="en-US" sz="2200" b="1" dirty="0" err="1" smtClean="0">
                <a:latin typeface="Georgia" panose="02040502050405020303" pitchFamily="18" charset="0"/>
              </a:rPr>
              <a:t>Stachurski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, </a:t>
            </a:r>
            <a:r>
              <a:rPr lang="en-US" altLang="en-US" sz="2200" b="1" i="1" dirty="0" smtClean="0">
                <a:latin typeface="Georgia" panose="02040502050405020303" pitchFamily="18" charset="0"/>
              </a:rPr>
              <a:t>HEG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 2005).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1143000"/>
                <a:ext cx="8382000" cy="602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Describing Resilience In A (Sub)Population: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minimal well-being standard,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and probability of exceeding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 can create a measure of the probabilistic resilience shortfall for each individual: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r>
                  <a:rPr lang="en-US" sz="2400" dirty="0" smtClean="0"/>
                  <a:t>  </a:t>
                </a:r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From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construct a decomposable resilience index:</a:t>
                </a:r>
              </a:p>
              <a:p>
                <a:pPr lvl="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𝛼</m:t>
                        </m:r>
                        <m:r>
                          <a:rPr lang="en-US" sz="2400">
                            <a:latin typeface="Cambria Math"/>
                          </a:rPr>
                          <m:t>, </m:t>
                        </m:r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;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𝑊</m:t>
                            </m:r>
                          </m:e>
                        </m:ba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𝑃</m:t>
                            </m:r>
                          </m:e>
                        </m:bar>
                      </m:e>
                    </m:d>
                    <m:r>
                      <a:rPr lang="en-US" sz="2400">
                        <a:latin typeface="Cambria Math"/>
                      </a:rPr>
                      <m:t>≡1−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bar>
                                          <m:bar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ba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latin typeface="Georgia" pitchFamily="18" charset="0"/>
                  </a:rPr>
                  <a:t> </a:t>
                </a:r>
                <a:endParaRPr lang="en-US" sz="2400" dirty="0" smtClean="0">
                  <a:latin typeface="Georgia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w/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HH (out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 total HHs) below the  probability threshold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 each with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.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</a:t>
                </a:r>
                <a:r>
                  <a:rPr lang="el-GR" sz="2400" dirty="0" smtClean="0">
                    <a:latin typeface="Georgia" pitchFamily="18" charset="0"/>
                  </a:rPr>
                  <a:t>α</a:t>
                </a:r>
                <a:r>
                  <a:rPr lang="en-US" sz="2400" dirty="0" smtClean="0">
                    <a:latin typeface="Georgia" pitchFamily="18" charset="0"/>
                  </a:rPr>
                  <a:t>=0, yields a headcount of those not </a:t>
                </a:r>
                <a:r>
                  <a:rPr lang="en-US" sz="2400" dirty="0" smtClean="0">
                    <a:latin typeface="Georgia" pitchFamily="18" charset="0"/>
                  </a:rPr>
                  <a:t>resilient just let familiar headcount measures of poverty prevalence. </a:t>
                </a:r>
                <a:endParaRPr lang="en-US" sz="2400" dirty="0">
                  <a:latin typeface="Georgia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382000" cy="6028060"/>
              </a:xfrm>
              <a:prstGeom prst="rect">
                <a:avLst/>
              </a:prstGeom>
              <a:blipFill rotWithShape="0">
                <a:blip r:embed="rId3"/>
                <a:stretch>
                  <a:fillRect l="-1527" t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/>
          <p:cNvSpPr txBox="1">
            <a:spLocks/>
          </p:cNvSpPr>
          <p:nvPr/>
        </p:nvSpPr>
        <p:spPr bwMode="auto">
          <a:xfrm>
            <a:off x="4343400" y="-15240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Describing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7" name="Rectangle 6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63638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The economics of poverty traps links naturally to much ecological research, especially that concerned with dynamics, stability and resilience.  </a:t>
            </a: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A prime opportunity for </a:t>
            </a:r>
            <a:r>
              <a:rPr lang="en-US" altLang="en-US" sz="2400" dirty="0" smtClean="0">
                <a:latin typeface="Georgia" panose="02040502050405020303" pitchFamily="18" charset="0"/>
              </a:rPr>
              <a:t>linking </a:t>
            </a:r>
            <a:r>
              <a:rPr lang="en-US" altLang="en-US" sz="2400" dirty="0" smtClean="0">
                <a:latin typeface="Georgia" panose="02040502050405020303" pitchFamily="18" charset="0"/>
              </a:rPr>
              <a:t>development, agricultural </a:t>
            </a:r>
            <a:r>
              <a:rPr lang="en-US" altLang="en-US" sz="2400" dirty="0" smtClean="0">
                <a:latin typeface="Georgia" panose="02040502050405020303" pitchFamily="18" charset="0"/>
              </a:rPr>
              <a:t>and environmental economics (and </a:t>
            </a:r>
            <a:r>
              <a:rPr lang="en-US" altLang="en-US" sz="2400" dirty="0" smtClean="0">
                <a:latin typeface="Georgia" panose="02040502050405020303" pitchFamily="18" charset="0"/>
              </a:rPr>
              <a:t>ecology and other sciences): </a:t>
            </a:r>
            <a:endParaRPr lang="en-US" altLang="en-US" sz="2400" dirty="0" smtClean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Identify </a:t>
            </a:r>
            <a:r>
              <a:rPr lang="en-US" altLang="en-US" sz="2400" dirty="0">
                <a:latin typeface="Georgia" panose="02040502050405020303" pitchFamily="18" charset="0"/>
              </a:rPr>
              <a:t>how best to reduce chronic poverty and to safeguard ecosystems vulnerable to anthropogenic </a:t>
            </a:r>
            <a:r>
              <a:rPr lang="en-US" altLang="en-US" sz="2400" dirty="0" smtClean="0">
                <a:latin typeface="Georgia" panose="02040502050405020303" pitchFamily="18" charset="0"/>
              </a:rPr>
              <a:t>disruptions.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Model coupled dynamics of human-natural systems</a:t>
            </a:r>
          </a:p>
          <a:p>
            <a:pPr marL="342900" indent="-342900" eaLnBrk="1" hangingPunct="1">
              <a:buFontTx/>
              <a:buChar char="-"/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This will require advances in theory, measurement, impact evaluation and outreach in different contexts and over time. </a:t>
            </a:r>
          </a:p>
          <a:p>
            <a:pPr eaLnBrk="1" hangingPunct="1"/>
            <a:endParaRPr lang="en-US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interest!</a:t>
            </a:r>
            <a:endParaRPr lang="en-US" altLang="en-US" sz="3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There are 3 distinct types of poverty trap dynamics:</a:t>
            </a:r>
          </a:p>
          <a:p>
            <a:pPr>
              <a:spcBef>
                <a:spcPct val="1500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unique dynamic equilibrium systems (convergence on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poor standard of living)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conditional convergence systems (unique equilibria for distinct groups, only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some of them &lt; </a:t>
            </a:r>
            <a:r>
              <a:rPr lang="en-US" altLang="en-US" sz="2400" b="1" dirty="0">
                <a:latin typeface="Georgia" panose="02040502050405020303" pitchFamily="18" charset="0"/>
              </a:rPr>
              <a:t>poverty line)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multiple equilibrium systems (initial condition guides resulting path dynamics) </a:t>
            </a:r>
            <a:r>
              <a:rPr lang="en-US" altLang="en-US" sz="2400" dirty="0">
                <a:latin typeface="Georgia" panose="02040502050405020303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indent="0">
              <a:spcBef>
                <a:spcPct val="50000"/>
              </a:spcBef>
            </a:pPr>
            <a:r>
              <a:rPr lang="en-US" altLang="en-US" dirty="0">
                <a:latin typeface="Georgia" panose="02040502050405020303" pitchFamily="18" charset="0"/>
              </a:rPr>
              <a:t>(Carter and Barrett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</a:t>
            </a:r>
            <a:r>
              <a:rPr lang="en-US" altLang="en-US" dirty="0">
                <a:latin typeface="Georgia" panose="02040502050405020303" pitchFamily="18" charset="0"/>
              </a:rPr>
              <a:t>2006; Barrett and Carter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 </a:t>
            </a:r>
            <a:r>
              <a:rPr lang="en-US" altLang="en-US" dirty="0" smtClean="0">
                <a:latin typeface="Georgia" panose="02040502050405020303" pitchFamily="18" charset="0"/>
              </a:rPr>
              <a:t>2013; Barrett, Garg &amp; McBride </a:t>
            </a:r>
            <a:r>
              <a:rPr lang="en-US" altLang="en-US" i="1" dirty="0" smtClean="0">
                <a:latin typeface="Georgia" panose="02040502050405020303" pitchFamily="18" charset="0"/>
              </a:rPr>
              <a:t>Annual Review Resource Economics </a:t>
            </a:r>
            <a:r>
              <a:rPr lang="en-US" altLang="en-US" dirty="0" smtClean="0">
                <a:latin typeface="Georgia" panose="02040502050405020303" pitchFamily="18" charset="0"/>
              </a:rPr>
              <a:t>2016)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458" y="-14262"/>
            <a:ext cx="9144000" cy="943895"/>
            <a:chOff x="-3175" y="5914103"/>
            <a:chExt cx="9144000" cy="943895"/>
          </a:xfrm>
        </p:grpSpPr>
        <p:sp>
          <p:nvSpPr>
            <p:cNvPr id="26" name="Rectangle 2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grpSp>
        <p:nvGrpSpPr>
          <p:cNvPr id="10243" name="Group 2"/>
          <p:cNvGrpSpPr>
            <a:grpSpLocks noChangeAspect="1"/>
          </p:cNvGrpSpPr>
          <p:nvPr/>
        </p:nvGrpSpPr>
        <p:grpSpPr bwMode="auto">
          <a:xfrm>
            <a:off x="1667668" y="1481496"/>
            <a:ext cx="5808663" cy="4470041"/>
            <a:chOff x="831" y="418"/>
            <a:chExt cx="7199" cy="5576"/>
          </a:xfrm>
        </p:grpSpPr>
        <p:sp>
          <p:nvSpPr>
            <p:cNvPr id="10251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2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2322" y="5548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848" y="4355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 rot="-5400000">
              <a:off x="98" y="1642"/>
              <a:ext cx="20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t+1</a:t>
              </a:r>
              <a:endParaRPr lang="en-US" altLang="en-US" sz="1600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 flipV="1">
              <a:off x="1246" y="1791"/>
              <a:ext cx="4453" cy="3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13"/>
            <p:cNvSpPr txBox="1">
              <a:spLocks noChangeArrowheads="1"/>
            </p:cNvSpPr>
            <p:nvPr/>
          </p:nvSpPr>
          <p:spPr bwMode="auto">
            <a:xfrm>
              <a:off x="5718" y="5435"/>
              <a:ext cx="16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</a:t>
              </a:r>
              <a:endParaRPr lang="en-US" altLang="en-US" sz="1600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2500" y="4474"/>
              <a:ext cx="0" cy="10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 flipH="1">
              <a:off x="1247" y="4474"/>
              <a:ext cx="125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1762125" y="98742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>
                <a:latin typeface="Georgia" panose="02040502050405020303" pitchFamily="18" charset="0"/>
              </a:rPr>
              <a:t>Case (i): Welfare Dynamics With Unique Stable Dynamic Equilibrium: Unconditional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0245" name="Text Box 25"/>
          <p:cNvSpPr txBox="1">
            <a:spLocks noChangeArrowheads="1"/>
          </p:cNvSpPr>
          <p:nvPr/>
        </p:nvSpPr>
        <p:spPr bwMode="auto">
          <a:xfrm>
            <a:off x="685800" y="590263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unique, common path dynamics. In expectation, no one escapes poverty.  (Empirical examples: </a:t>
            </a:r>
            <a:r>
              <a:rPr lang="en-US" altLang="en-US" sz="2000" dirty="0" smtClean="0">
                <a:latin typeface="Georgia" panose="02040502050405020303" pitchFamily="18" charset="0"/>
              </a:rPr>
              <a:t>degraded rural highlands of </a:t>
            </a:r>
            <a:r>
              <a:rPr lang="en-US" altLang="en-US" sz="2000" dirty="0" smtClean="0">
                <a:latin typeface="Georgia" panose="02040502050405020303" pitchFamily="18" charset="0"/>
              </a:rPr>
              <a:t>Ethiopia: </a:t>
            </a:r>
            <a:r>
              <a:rPr lang="en-US" altLang="en-US" sz="2000" dirty="0" smtClean="0">
                <a:latin typeface="Georgia" panose="02040502050405020303" pitchFamily="18" charset="0"/>
              </a:rPr>
              <a:t>Kwak &amp; Smith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0246" name="Freeform 27"/>
          <p:cNvSpPr>
            <a:spLocks/>
          </p:cNvSpPr>
          <p:nvPr/>
        </p:nvSpPr>
        <p:spPr bwMode="auto">
          <a:xfrm>
            <a:off x="2002519" y="33909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28"/>
          <p:cNvSpPr>
            <a:spLocks noChangeShapeType="1"/>
          </p:cNvSpPr>
          <p:nvPr/>
        </p:nvSpPr>
        <p:spPr bwMode="auto">
          <a:xfrm flipV="1">
            <a:off x="2773987" y="472898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1"/>
          <p:cNvSpPr>
            <a:spLocks noChangeShapeType="1"/>
          </p:cNvSpPr>
          <p:nvPr/>
        </p:nvSpPr>
        <p:spPr bwMode="auto">
          <a:xfrm flipH="1">
            <a:off x="5349617" y="3716541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32"/>
          <p:cNvSpPr>
            <a:spLocks noChangeShapeType="1"/>
          </p:cNvSpPr>
          <p:nvPr/>
        </p:nvSpPr>
        <p:spPr bwMode="auto">
          <a:xfrm flipH="1">
            <a:off x="3709670" y="4227166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"/>
          <p:cNvGrpSpPr>
            <a:grpSpLocks noChangeAspect="1"/>
          </p:cNvGrpSpPr>
          <p:nvPr/>
        </p:nvGrpSpPr>
        <p:grpSpPr bwMode="auto">
          <a:xfrm>
            <a:off x="1570636" y="1648737"/>
            <a:ext cx="5815011" cy="4474926"/>
            <a:chOff x="831" y="418"/>
            <a:chExt cx="7199" cy="5576"/>
          </a:xfrm>
        </p:grpSpPr>
        <p:sp>
          <p:nvSpPr>
            <p:cNvPr id="11279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4158" y="5574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848" y="2647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3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 flipV="1">
              <a:off x="1246" y="1491"/>
              <a:ext cx="4829" cy="40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4"/>
            <p:cNvSpPr>
              <a:spLocks noChangeShapeType="1"/>
            </p:cNvSpPr>
            <p:nvPr/>
          </p:nvSpPr>
          <p:spPr bwMode="auto">
            <a:xfrm>
              <a:off x="4361" y="2926"/>
              <a:ext cx="1" cy="26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5"/>
            <p:cNvSpPr>
              <a:spLocks noChangeShapeType="1"/>
            </p:cNvSpPr>
            <p:nvPr/>
          </p:nvSpPr>
          <p:spPr bwMode="auto">
            <a:xfrm flipH="1">
              <a:off x="1255" y="2926"/>
              <a:ext cx="3106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1255" y="1533"/>
              <a:ext cx="5815" cy="3903"/>
            </a:xfrm>
            <a:custGeom>
              <a:avLst/>
              <a:gdLst>
                <a:gd name="T0" fmla="*/ 0 w 7380"/>
                <a:gd name="T1" fmla="*/ 2264 h 4680"/>
                <a:gd name="T2" fmla="*/ 1180 w 7380"/>
                <a:gd name="T3" fmla="*/ 1045 h 4680"/>
                <a:gd name="T4" fmla="*/ 2844 w 7380"/>
                <a:gd name="T5" fmla="*/ 0 h 4680"/>
                <a:gd name="T6" fmla="*/ 0 60000 65536"/>
                <a:gd name="T7" fmla="*/ 0 60000 65536"/>
                <a:gd name="T8" fmla="*/ 0 60000 65536"/>
                <a:gd name="T9" fmla="*/ 0 w 7380"/>
                <a:gd name="T10" fmla="*/ 0 h 4680"/>
                <a:gd name="T11" fmla="*/ 7380 w 7380"/>
                <a:gd name="T12" fmla="*/ 4680 h 4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0" h="4680">
                  <a:moveTo>
                    <a:pt x="0" y="4680"/>
                  </a:moveTo>
                  <a:cubicBezTo>
                    <a:pt x="915" y="3810"/>
                    <a:pt x="1830" y="2940"/>
                    <a:pt x="3060" y="2160"/>
                  </a:cubicBezTo>
                  <a:cubicBezTo>
                    <a:pt x="4290" y="1380"/>
                    <a:pt x="5835" y="690"/>
                    <a:pt x="738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8"/>
            <p:cNvSpPr>
              <a:spLocks noChangeShapeType="1"/>
            </p:cNvSpPr>
            <p:nvPr/>
          </p:nvSpPr>
          <p:spPr bwMode="auto">
            <a:xfrm flipV="1">
              <a:off x="2086" y="4459"/>
              <a:ext cx="138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9"/>
            <p:cNvSpPr>
              <a:spLocks noChangeShapeType="1"/>
            </p:cNvSpPr>
            <p:nvPr/>
          </p:nvSpPr>
          <p:spPr bwMode="auto">
            <a:xfrm flipH="1">
              <a:off x="4855" y="2508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6378" y="1672"/>
              <a:ext cx="416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V="1">
              <a:off x="3609" y="3205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Freeform 27"/>
          <p:cNvSpPr>
            <a:spLocks/>
          </p:cNvSpPr>
          <p:nvPr/>
        </p:nvSpPr>
        <p:spPr bwMode="auto">
          <a:xfrm>
            <a:off x="1905000" y="35814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8"/>
          <p:cNvSpPr>
            <a:spLocks noChangeShapeType="1"/>
          </p:cNvSpPr>
          <p:nvPr/>
        </p:nvSpPr>
        <p:spPr bwMode="auto">
          <a:xfrm flipV="1">
            <a:off x="2819400" y="4876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6705600" y="33528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Low group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629400" y="2362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High group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 flipH="1">
            <a:off x="5410200" y="3886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32"/>
          <p:cNvSpPr>
            <a:spLocks noChangeShapeType="1"/>
          </p:cNvSpPr>
          <p:nvPr/>
        </p:nvSpPr>
        <p:spPr bwMode="auto">
          <a:xfrm flipH="1">
            <a:off x="3810000" y="4343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45"/>
          <p:cNvSpPr txBox="1">
            <a:spLocks noChangeArrowheads="1"/>
          </p:cNvSpPr>
          <p:nvPr/>
        </p:nvSpPr>
        <p:spPr bwMode="auto">
          <a:xfrm>
            <a:off x="149942" y="609600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dirty="0">
                <a:latin typeface="Georgia" panose="02040502050405020303" pitchFamily="18" charset="0"/>
              </a:rPr>
              <a:t>Implies unique path dynamics </a:t>
            </a:r>
            <a:r>
              <a:rPr lang="en-US" altLang="en-US" dirty="0" smtClean="0">
                <a:latin typeface="Georgia" panose="02040502050405020303" pitchFamily="18" charset="0"/>
              </a:rPr>
              <a:t>w/ one </a:t>
            </a:r>
            <a:r>
              <a:rPr lang="en-US" altLang="en-US" dirty="0">
                <a:latin typeface="Georgia" panose="02040502050405020303" pitchFamily="18" charset="0"/>
              </a:rPr>
              <a:t>stable dynamic equilibrium that differs among distinct groups (Ex: SC/ST in rural India, social </a:t>
            </a:r>
            <a:r>
              <a:rPr lang="en-US" altLang="en-US" dirty="0" smtClean="0">
                <a:latin typeface="Georgia" panose="02040502050405020303" pitchFamily="18" charset="0"/>
              </a:rPr>
              <a:t>groups/rules; Naschold </a:t>
            </a:r>
            <a:r>
              <a:rPr lang="en-US" altLang="en-US" i="1" dirty="0" smtClean="0">
                <a:latin typeface="Georgia" panose="02040502050405020303" pitchFamily="18" charset="0"/>
              </a:rPr>
              <a:t>WD </a:t>
            </a:r>
            <a:r>
              <a:rPr lang="en-US" altLang="en-US" dirty="0" smtClean="0">
                <a:latin typeface="Georgia" panose="02040502050405020303" pitchFamily="18" charset="0"/>
              </a:rPr>
              <a:t>2012)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725613" y="98107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(ii): Welfare Dynamics With Distinct Stable Dynamic Equilibrium:</a:t>
            </a:r>
          </a:p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71407" y="5533670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</a:t>
            </a:r>
            <a:r>
              <a:rPr lang="en-US" altLang="en-US" sz="1600" dirty="0" err="1"/>
              <a:t>being</a:t>
            </a:r>
            <a:r>
              <a:rPr lang="en-US" altLang="en-US" sz="1600" baseline="-25000" dirty="0" err="1"/>
              <a:t>t</a:t>
            </a:r>
            <a:endParaRPr lang="en-US" altLang="en-US" sz="1600" dirty="0"/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 rot="-5400000">
            <a:off x="918369" y="2463006"/>
            <a:ext cx="1720850" cy="357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  <p:grpSp>
        <p:nvGrpSpPr>
          <p:cNvPr id="32" name="Group 31"/>
          <p:cNvGrpSpPr/>
          <p:nvPr/>
        </p:nvGrpSpPr>
        <p:grpSpPr>
          <a:xfrm>
            <a:off x="-2458" y="-14262"/>
            <a:ext cx="9144000" cy="943895"/>
            <a:chOff x="-3175" y="5914103"/>
            <a:chExt cx="9144000" cy="943895"/>
          </a:xfrm>
        </p:grpSpPr>
        <p:sp>
          <p:nvSpPr>
            <p:cNvPr id="33" name="Rectangle 32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797451" y="5836306"/>
            <a:ext cx="446200" cy="3358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447800" y="4819379"/>
            <a:ext cx="446200" cy="335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2941074" y="4914776"/>
            <a:ext cx="0" cy="85536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H="1">
            <a:off x="1930065" y="4914776"/>
            <a:ext cx="101020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 noChangeAspect="1"/>
          </p:cNvGrpSpPr>
          <p:nvPr/>
        </p:nvGrpSpPr>
        <p:grpSpPr bwMode="auto">
          <a:xfrm>
            <a:off x="1714500" y="1358900"/>
            <a:ext cx="6172200" cy="4749800"/>
            <a:chOff x="831" y="418"/>
            <a:chExt cx="7199" cy="5576"/>
          </a:xfrm>
        </p:grpSpPr>
        <p:sp>
          <p:nvSpPr>
            <p:cNvPr id="13333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3335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 flipV="1">
              <a:off x="1246" y="975"/>
              <a:ext cx="5409" cy="4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Freeform 33"/>
          <p:cNvSpPr>
            <a:spLocks/>
          </p:cNvSpPr>
          <p:nvPr/>
        </p:nvSpPr>
        <p:spPr bwMode="auto">
          <a:xfrm>
            <a:off x="2095500" y="1712913"/>
            <a:ext cx="5486400" cy="4038600"/>
          </a:xfrm>
          <a:custGeom>
            <a:avLst/>
            <a:gdLst>
              <a:gd name="T0" fmla="*/ 0 w 3456"/>
              <a:gd name="T1" fmla="*/ 2147483647 h 2544"/>
              <a:gd name="T2" fmla="*/ 2147483647 w 3456"/>
              <a:gd name="T3" fmla="*/ 2147483647 h 2544"/>
              <a:gd name="T4" fmla="*/ 2147483647 w 3456"/>
              <a:gd name="T5" fmla="*/ 2147483647 h 2544"/>
              <a:gd name="T6" fmla="*/ 2147483647 w 3456"/>
              <a:gd name="T7" fmla="*/ 2147483647 h 2544"/>
              <a:gd name="T8" fmla="*/ 2147483647 w 3456"/>
              <a:gd name="T9" fmla="*/ 2147483647 h 2544"/>
              <a:gd name="T10" fmla="*/ 2147483647 w 3456"/>
              <a:gd name="T11" fmla="*/ 2147483647 h 2544"/>
              <a:gd name="T12" fmla="*/ 2147483647 w 3456"/>
              <a:gd name="T13" fmla="*/ 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6"/>
              <a:gd name="T22" fmla="*/ 0 h 2544"/>
              <a:gd name="T23" fmla="*/ 3456 w 3456"/>
              <a:gd name="T24" fmla="*/ 2544 h 25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6" h="2544">
                <a:moveTo>
                  <a:pt x="0" y="2544"/>
                </a:moveTo>
                <a:cubicBezTo>
                  <a:pt x="12" y="2412"/>
                  <a:pt x="24" y="2280"/>
                  <a:pt x="144" y="2208"/>
                </a:cubicBezTo>
                <a:cubicBezTo>
                  <a:pt x="264" y="2136"/>
                  <a:pt x="576" y="2232"/>
                  <a:pt x="720" y="2112"/>
                </a:cubicBezTo>
                <a:cubicBezTo>
                  <a:pt x="864" y="1992"/>
                  <a:pt x="808" y="1648"/>
                  <a:pt x="1008" y="1488"/>
                </a:cubicBezTo>
                <a:cubicBezTo>
                  <a:pt x="1208" y="1328"/>
                  <a:pt x="1688" y="1352"/>
                  <a:pt x="1920" y="1152"/>
                </a:cubicBezTo>
                <a:cubicBezTo>
                  <a:pt x="2152" y="952"/>
                  <a:pt x="2144" y="480"/>
                  <a:pt x="2400" y="288"/>
                </a:cubicBezTo>
                <a:cubicBezTo>
                  <a:pt x="2656" y="96"/>
                  <a:pt x="3056" y="48"/>
                  <a:pt x="345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4"/>
          <p:cNvSpPr>
            <a:spLocks noChangeShapeType="1"/>
          </p:cNvSpPr>
          <p:nvPr/>
        </p:nvSpPr>
        <p:spPr bwMode="auto">
          <a:xfrm flipV="1">
            <a:off x="2057400" y="5257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35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6"/>
          <p:cNvSpPr>
            <a:spLocks noChangeShapeType="1"/>
          </p:cNvSpPr>
          <p:nvPr/>
        </p:nvSpPr>
        <p:spPr bwMode="auto">
          <a:xfrm flipV="1">
            <a:off x="35052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37"/>
          <p:cNvSpPr>
            <a:spLocks noChangeShapeType="1"/>
          </p:cNvSpPr>
          <p:nvPr/>
        </p:nvSpPr>
        <p:spPr bwMode="auto">
          <a:xfrm flipH="1">
            <a:off x="4648200" y="3657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38"/>
          <p:cNvSpPr>
            <a:spLocks noChangeShapeType="1"/>
          </p:cNvSpPr>
          <p:nvPr/>
        </p:nvSpPr>
        <p:spPr bwMode="auto">
          <a:xfrm flipV="1">
            <a:off x="58674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39"/>
          <p:cNvSpPr>
            <a:spLocks noChangeShapeType="1"/>
          </p:cNvSpPr>
          <p:nvPr/>
        </p:nvSpPr>
        <p:spPr bwMode="auto">
          <a:xfrm flipH="1">
            <a:off x="6934200" y="1752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40"/>
          <p:cNvSpPr>
            <a:spLocks noChangeArrowheads="1"/>
          </p:cNvSpPr>
          <p:nvPr/>
        </p:nvSpPr>
        <p:spPr bwMode="auto">
          <a:xfrm>
            <a:off x="2078038" y="2082800"/>
            <a:ext cx="1427162" cy="36576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2057400" y="21336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Chronic poverty  region</a:t>
            </a: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3505200" y="2111375"/>
            <a:ext cx="2057400" cy="36576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13326" name="Text Box 43"/>
          <p:cNvSpPr txBox="1">
            <a:spLocks noChangeArrowheads="1"/>
          </p:cNvSpPr>
          <p:nvPr/>
        </p:nvSpPr>
        <p:spPr bwMode="auto">
          <a:xfrm>
            <a:off x="3581400" y="22098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Transitory poverty region</a:t>
            </a:r>
          </a:p>
        </p:txBody>
      </p:sp>
      <p:sp>
        <p:nvSpPr>
          <p:cNvPr id="13327" name="Text Box 46"/>
          <p:cNvSpPr txBox="1">
            <a:spLocks noChangeArrowheads="1"/>
          </p:cNvSpPr>
          <p:nvPr/>
        </p:nvSpPr>
        <p:spPr bwMode="auto">
          <a:xfrm>
            <a:off x="419100" y="5864225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nonlinear path dynamics with at least one unstable dynamic equilibrium/threshold effect/tipping point (Ex: East African pastoralists</a:t>
            </a:r>
            <a:r>
              <a:rPr lang="en-US" altLang="en-US" sz="2000" dirty="0" smtClean="0">
                <a:latin typeface="Georgia" panose="02040502050405020303" pitchFamily="18" charset="0"/>
              </a:rPr>
              <a:t>; soils;  </a:t>
            </a:r>
            <a:r>
              <a:rPr lang="en-US" altLang="en-US" sz="2000" dirty="0">
                <a:latin typeface="Georgia" panose="02040502050405020303" pitchFamily="18" charset="0"/>
              </a:rPr>
              <a:t>infectious disease-poverty interactions; nutritional poverty </a:t>
            </a:r>
            <a:r>
              <a:rPr lang="en-US" altLang="en-US" sz="2000" dirty="0" smtClean="0">
                <a:latin typeface="Georgia" panose="02040502050405020303" pitchFamily="18" charset="0"/>
              </a:rPr>
              <a:t>traps)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1898650" y="1017588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(iii): Welfare Dynamics With Multiple Stable Dynamic Equilibria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3330" name="Text Box 43"/>
          <p:cNvSpPr txBox="1">
            <a:spLocks noChangeArrowheads="1"/>
          </p:cNvSpPr>
          <p:nvPr/>
        </p:nvSpPr>
        <p:spPr bwMode="auto">
          <a:xfrm>
            <a:off x="5975350" y="222408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Non-poor region</a:t>
            </a:r>
          </a:p>
        </p:txBody>
      </p:sp>
      <p:sp>
        <p:nvSpPr>
          <p:cNvPr id="13331" name="Text Box 13"/>
          <p:cNvSpPr txBox="1">
            <a:spLocks noChangeArrowheads="1"/>
          </p:cNvSpPr>
          <p:nvPr/>
        </p:nvSpPr>
        <p:spPr bwMode="auto">
          <a:xfrm>
            <a:off x="5730875" y="5591175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</a:t>
            </a:r>
            <a:endParaRPr lang="en-US" altLang="en-US" sz="1600"/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 rot="-5400000">
            <a:off x="1097757" y="2475706"/>
            <a:ext cx="1720850" cy="35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  <p:grpSp>
        <p:nvGrpSpPr>
          <p:cNvPr id="28" name="Group 27"/>
          <p:cNvGrpSpPr/>
          <p:nvPr/>
        </p:nvGrpSpPr>
        <p:grpSpPr>
          <a:xfrm>
            <a:off x="-2458" y="-14262"/>
            <a:ext cx="9144000" cy="943895"/>
            <a:chOff x="-3175" y="5914103"/>
            <a:chExt cx="9144000" cy="943895"/>
          </a:xfrm>
        </p:grpSpPr>
        <p:sp>
          <p:nvSpPr>
            <p:cNvPr id="29" name="Rectangle 2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24400" y="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</a:t>
            </a:r>
            <a:r>
              <a:rPr lang="en-US" altLang="ja-JP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Traps, Ecology </a:t>
            </a: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4419600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Existing economic theories of  poverty traps closely parallel the ecological literature on resilience and resistance: 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similar </a:t>
            </a:r>
            <a:r>
              <a:rPr lang="en-US" altLang="en-US" sz="2400" b="1" dirty="0">
                <a:latin typeface="Georgia" panose="02040502050405020303" pitchFamily="18" charset="0"/>
              </a:rPr>
              <a:t>ODE-based mathematics of dynamical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systems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But crucial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differences in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framing: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agency, intrinsic importance of individuals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4" y="1150374"/>
            <a:ext cx="3923912" cy="5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320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Arid and semi-arid lands (ASAL) cover ~ 2/3 of Africa, home to ~20mn pastoralists – who rely on extensive livestock grazing.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Pastoralist systems adapted to variable climate, but very vulnerable to severe drought events.  Big herd losses cause humanitarian and environmental crisis.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5" y="1828800"/>
            <a:ext cx="5718330" cy="4288748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81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" y="2204731"/>
            <a:ext cx="514682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oyHerdingGo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4327235"/>
            <a:ext cx="3208867" cy="21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7" y="1689814"/>
            <a:ext cx="3208867" cy="240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27003"/>
            <a:ext cx="43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Source: </a:t>
            </a:r>
            <a:r>
              <a:rPr lang="en-US" sz="1200" dirty="0" err="1" smtClean="0">
                <a:latin typeface="+mn-lt"/>
              </a:rPr>
              <a:t>Lybbert</a:t>
            </a:r>
            <a:r>
              <a:rPr lang="en-US" sz="1200" dirty="0" smtClean="0">
                <a:latin typeface="+mn-lt"/>
              </a:rPr>
              <a:t> et al. (2004 </a:t>
            </a:r>
            <a:r>
              <a:rPr lang="en-US" sz="1200" i="1" dirty="0" smtClean="0">
                <a:latin typeface="+mn-lt"/>
              </a:rPr>
              <a:t>EJ</a:t>
            </a:r>
            <a:r>
              <a:rPr lang="en-US" sz="1200" dirty="0" smtClean="0">
                <a:latin typeface="+mn-lt"/>
              </a:rPr>
              <a:t>) on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 pastoralists in s. Ethiopia. See also Barrett et al. (2006 </a:t>
            </a:r>
            <a:r>
              <a:rPr lang="en-US" sz="1200" i="1" dirty="0" smtClean="0">
                <a:latin typeface="+mn-lt"/>
              </a:rPr>
              <a:t>JDS</a:t>
            </a:r>
            <a:r>
              <a:rPr lang="en-US" sz="1200" dirty="0" smtClean="0">
                <a:latin typeface="+mn-lt"/>
              </a:rPr>
              <a:t>) among n. Kenyan pastoralists, Santos &amp; Barrett (2011 </a:t>
            </a:r>
            <a:r>
              <a:rPr lang="en-US" sz="1200" i="1" dirty="0" smtClean="0">
                <a:latin typeface="+mn-lt"/>
              </a:rPr>
              <a:t>JDE</a:t>
            </a:r>
            <a:r>
              <a:rPr lang="en-US" sz="1200" dirty="0" smtClean="0">
                <a:latin typeface="+mn-lt"/>
              </a:rPr>
              <a:t>) on s. Ethiopian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; Santos &amp; Barrett (2016 NBER); </a:t>
            </a:r>
            <a:endParaRPr lang="en-US" sz="12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  <p:sp>
        <p:nvSpPr>
          <p:cNvPr id="14" name="Title 5"/>
          <p:cNvSpPr txBox="1">
            <a:spLocks/>
          </p:cNvSpPr>
          <p:nvPr/>
        </p:nvSpPr>
        <p:spPr bwMode="auto">
          <a:xfrm>
            <a:off x="49530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" y="1054100"/>
            <a:ext cx="7924800" cy="1160463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Georgia" pitchFamily="18" charset="0"/>
              </a:rPr>
              <a:t>In southern Ethiopia/ northern Kenya, pastoralists face nonlinear, bifurcated herd/wealth </a:t>
            </a:r>
            <a:r>
              <a:rPr lang="en-US" sz="2400" kern="0" dirty="0" smtClean="0">
                <a:latin typeface="Georgia" pitchFamily="18" charset="0"/>
              </a:rPr>
              <a:t>dynamics … essentially two technologies: sedentary and migratory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1237</Words>
  <Application>Microsoft Office PowerPoint</Application>
  <PresentationFormat>On-screen Show (4:3)</PresentationFormat>
  <Paragraphs>174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Georgia</vt:lpstr>
      <vt:lpstr>Times New Roman</vt:lpstr>
      <vt:lpstr>ヒラギノ角ゴ Pro W3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71</cp:revision>
  <cp:lastPrinted>2016-05-16T13:56:39Z</cp:lastPrinted>
  <dcterms:created xsi:type="dcterms:W3CDTF">2001-03-15T21:53:34Z</dcterms:created>
  <dcterms:modified xsi:type="dcterms:W3CDTF">2017-02-19T19:15:15Z</dcterms:modified>
</cp:coreProperties>
</file>